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A9EDD3-1A27-4C8C-BF5B-0A8BFB7CA99E}">
  <a:tblStyle styleId="{ADA9EDD3-1A27-4C8C-BF5B-0A8BFB7CA99E}"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BCB59E-B784-42C6-8457-3BA146DC8D61}"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447" autoAdjust="0"/>
  </p:normalViewPr>
  <p:slideViewPr>
    <p:cSldViewPr snapToGrid="0">
      <p:cViewPr varScale="1">
        <p:scale>
          <a:sx n="73" d="100"/>
          <a:sy n="73" d="100"/>
        </p:scale>
        <p:origin x="173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Hello I am speaking on behalf of group 5 on our sprint 2 retrospective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75e103ec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75e103ec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Our login form separates email and password in case of an email that has Single Sign On enabled, like the Deakin SSO. The password recovery which is mentioned later in the security section, allows the user to recover their password through 2-factor authentication and a mobile number.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75e103ec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75e103ec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 registration page is simple, there are only 4 fields that are required to be filled in. The two most necessary fields are the phone number and email address for recall alerts. Upon clicking register, the fields will be validated for their input: “Full name” requires at least one character, “phone number” starts with 0 and is 10 digits long, “Email” requires the @ character as well as being free in the system, and “Password needs to be at least 8 characters long with at least one lowercase, one uppercase, one digit, one symbol and no repetition of characters.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75e103ec9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75e103ec9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 confirmation is a great way to validate against bots and fake accounts.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75e103ec9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75e103ec9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After clicking the email confirmation link, the page will refresh, and upon re-entering the page the user will have feedback that the confirmation worked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75e103ec9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75e103ec9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 password entry page is designed to be friendly and welcoming, it will show the user’s name and email if the email is recognised in order to know if it is the right account being accessed.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75e103ec9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75e103ec9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 manufacturer panel is a way for the manufacturers themselves to register new recalls if the data scraping algorithm on the site doesn’t find them initially. An overview of information is displayed such as the number of users with cars with recalls and number of users that have resolved the recall. It shows an easily identifiable logo in the top left of the screen, and the overall layout is very easy to quickly scan and find information.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75e103ec9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75e103ec9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 add recall form appears on the same page as the manufacturer, which is designed so it reduces load times and doesn’t lose the user’s focus. Continuing onto the next 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75e103ec9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75e103ec9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There is a placeholder text that helps to understand each field and what is required. The “add recall” button will prompt confirmation as it will immediately send a notification to every user that the recall applies to. As well as the registration form, each field of the “new recall” form validates its input. We did this to avoid null forms and make it easier for admins to monitor the site. Every field must contain a character, title field needs to be less than 30 characters, and it must contain at least one car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75e103ec9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75e103ec9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Once a recall is added or updated, the manufacturer dashboard will show the recall entry.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75e103ec9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75e103ec9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Having an account with the site will save the cars entered. Cars with faults or recalls are changed from a blue to an orange background to signify danger. Each car will display the number of faults which you can click on to see more details.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5c08baf6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5c08baf6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We didn’t have any input from two of our members so we decided not to include them in this project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75e103ec9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75e103ec9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On clicking the recall to learn more about it, again the user stays on the same page and the car model is minimised to the top right corner. It will show the specific details of each recall, the threats it poses and the action recommended. Data and contact information is automatically generated and the user can remove the fault from their car if the user has successfully resolved the issue. </a:t>
            </a:r>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75e103ec9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75e103ec9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backend manager of our application, managing each piece of data has never been easier. With security that ensures anyone that isn’t supposed to be in it, isn’t, all the users can rest assured the program will keep their information private and safe. This includes SSH encryption and access only through the local network of the product.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Manufacturers section of the backend manager, you’ll be able to see how many recalls they have made as well as edit the details of each manufacturer such as contact details! Easy access to add more Manufacturers as this product grows is as simple as just a few clicks; plug their name, logo, email and contact details in and they’re ready to make recalls.</a:t>
            </a:r>
            <a:endParaRPr dirty="0"/>
          </a:p>
          <a:p>
            <a:pPr marL="0" lvl="0" indent="0" algn="l" rtl="0">
              <a:spcBef>
                <a:spcPts val="0"/>
              </a:spcBef>
              <a:spcAft>
                <a:spcPts val="0"/>
              </a:spcAft>
              <a:buNone/>
            </a:pPr>
            <a:endParaRPr strike="sngStrike" dirty="0"/>
          </a:p>
          <a:p>
            <a:pPr marL="0" lvl="0" indent="0" algn="l" rtl="0">
              <a:spcBef>
                <a:spcPts val="0"/>
              </a:spcBef>
              <a:spcAft>
                <a:spcPts val="0"/>
              </a:spcAft>
              <a:buNone/>
            </a:pPr>
            <a:r>
              <a:rPr lang="en" dirty="0"/>
              <a:t>A manufacturer screwed up one of their recalls and don’t have access to internet? Recalls can be modified without them connecting to your program! </a:t>
            </a:r>
            <a:endParaRPr strike="sngStrik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5c08baf6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5c08baf6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AU" dirty="0"/>
              <a:t>Onto our security plan. </a:t>
            </a:r>
            <a:r>
              <a:rPr lang="en" dirty="0"/>
              <a:t>An SQL injection attack is an insertion of an SQL query via input areas within a web application. A successful SQL injection can retrieve information from a database, modify database data, and execute admin operations on the database. Our site contains databases that can hold possible deadly flaws for certain vehicles. Giving a malicious party the ability to edit those details could cost customers their lives. As well as containing password hashes for each account in our SQL database.</a:t>
            </a:r>
            <a:endParaRPr dirty="0"/>
          </a:p>
          <a:p>
            <a:pPr marL="0" lvl="0" indent="0" algn="l" rtl="0">
              <a:lnSpc>
                <a:spcPct val="115000"/>
              </a:lnSpc>
              <a:spcBef>
                <a:spcPts val="1200"/>
              </a:spcBef>
              <a:spcAft>
                <a:spcPts val="0"/>
              </a:spcAft>
              <a:buNone/>
            </a:pPr>
            <a:r>
              <a:rPr lang="en" sz="700" dirty="0"/>
              <a:t> </a:t>
            </a:r>
            <a:r>
              <a:rPr lang="en" dirty="0"/>
              <a:t>SQL attacks are extremely common because there is a significant amount of SQL vulnerabilities. However, it is very simple to avoid injection attacks within your code. The use of a whitelist for input validation is a way around this. If user parameter values are used for attempting to access different tables or columns, then those parameter values will be mapped to the appropriate table or column. This would make sure that any invalid user input would be excluded from the query</a:t>
            </a:r>
            <a:endParaRPr dirty="0"/>
          </a:p>
          <a:p>
            <a:pPr marL="0" lvl="0" indent="0" algn="l" rtl="0">
              <a:lnSpc>
                <a:spcPct val="115000"/>
              </a:lnSpc>
              <a:spcBef>
                <a:spcPts val="1200"/>
              </a:spcBef>
              <a:spcAft>
                <a:spcPts val="0"/>
              </a:spcAft>
              <a:buNone/>
            </a:pPr>
            <a:endParaRPr dirty="0"/>
          </a:p>
          <a:p>
            <a:pPr marL="0" lvl="0" indent="0" algn="l" rtl="0">
              <a:spcBef>
                <a:spcPts val="120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75e103ec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75e103ec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Cross-Site Scripting is another form of an injection attack, however instead of an SQL query, it is a malicious script that is sent to an unsuspecting end user. The user’s browser has no way to know that the script wouldn’t be trusted and will run it. The script can then access any cookies, session tokens, or other information. This could be a huge problem as it would compromise the integrity of the site as well as possibly exposing customers to malicious intent.</a:t>
            </a:r>
            <a:endParaRPr/>
          </a:p>
          <a:p>
            <a:pPr marL="0" lvl="0" indent="0" algn="l" rtl="0">
              <a:lnSpc>
                <a:spcPct val="115000"/>
              </a:lnSpc>
              <a:spcBef>
                <a:spcPts val="1200"/>
              </a:spcBef>
              <a:spcAft>
                <a:spcPts val="1200"/>
              </a:spcAft>
              <a:buNone/>
            </a:pPr>
            <a:r>
              <a:rPr lang="en"/>
              <a:t>There are a few ways to combat this kind of attack, with the most common being to never allow untrusted data except in allowed places as well as never allowing the application to accept actual JavaScript code and run it. Another method is to use HTML escape for characters before accepting untrusted data. This will prevent the application from switching into an execution state.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75e103ec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75e103ec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As we are a site that maintains accounts for customers, we require there to be secure authentication across the board. If a malicious actor gets access to a customer’s account information they could get access to personal information, as well as lock them out of the account. Secure authentication is also necessary in the case of an admin account.</a:t>
            </a:r>
            <a:endParaRPr/>
          </a:p>
          <a:p>
            <a:pPr marL="0" lvl="0" indent="0" algn="l" rtl="0">
              <a:lnSpc>
                <a:spcPct val="115000"/>
              </a:lnSpc>
              <a:spcBef>
                <a:spcPts val="1200"/>
              </a:spcBef>
              <a:spcAft>
                <a:spcPts val="0"/>
              </a:spcAft>
              <a:buNone/>
            </a:pPr>
            <a:r>
              <a:rPr lang="en"/>
              <a:t>There is no one solution to this, just a serious a small steps that allow best practice:</a:t>
            </a:r>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5c08baf6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5c08baf6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For data storage </a:t>
            </a:r>
            <a:r>
              <a:rPr lang="en" dirty="0"/>
              <a:t>We chose SQL as our main database system. It is easy to use, very high speed, and allows the user to efficiently retrieve records from the database. As a language, it doesn’t require a substantial amount of code to maintain as well as being more portable than other database systems. That coupled with the ease of learning, makes it an ideal technology for our site.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75e103ec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75e103ec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t>As you can see here in our Schema - our databases are interlinked and have relevant keys as part of our program</a:t>
            </a:r>
            <a:endParaRPr sz="1050"/>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75e103ec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75e103ec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have learned from this sprint and will be focusing on more in the next sprint will be that communication is the most important aspect of an agile workplace. If we can stay on top of that, then we can handle most of what comes up. The tasking system that we used towards the end of our sprint that ended in some of our best pieces of work, is the one that we will use in future sprints.</a:t>
            </a:r>
            <a:endParaRPr/>
          </a:p>
          <a:p>
            <a:pPr marL="0" lvl="0" indent="0" algn="l" rtl="0">
              <a:spcBef>
                <a:spcPts val="0"/>
              </a:spcBef>
              <a:spcAft>
                <a:spcPts val="0"/>
              </a:spcAft>
              <a:buNone/>
            </a:pPr>
            <a:endParaRPr/>
          </a:p>
          <a:p>
            <a:pPr marL="0" lvl="0" indent="0" algn="l" rtl="0">
              <a:spcBef>
                <a:spcPts val="0"/>
              </a:spcBef>
              <a:spcAft>
                <a:spcPts val="0"/>
              </a:spcAft>
              <a:buNone/>
            </a:pPr>
            <a:r>
              <a:rPr lang="en"/>
              <a:t>As for our recommendations for other groups, make sure you stay on top of struggling members and help out when you can. But something we learned late into the process is to not be afraid to set deadlines if you aren’t getting the input you need from your group.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5c08baf6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5c08baf6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5c08baf6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5c08baf6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this sprint, we’ve taken steps to maximize the resources we have.</a:t>
            </a:r>
            <a:endParaRPr/>
          </a:p>
          <a:p>
            <a:pPr marL="0" lvl="0" indent="0" algn="l" rtl="0">
              <a:spcBef>
                <a:spcPts val="0"/>
              </a:spcBef>
              <a:spcAft>
                <a:spcPts val="0"/>
              </a:spcAft>
              <a:buNone/>
            </a:pPr>
            <a:r>
              <a:rPr lang="en"/>
              <a:t>Forward in our presentation we will describe the technologies used in Sprint 2 and the different technologies used.</a:t>
            </a:r>
            <a:endParaRPr/>
          </a:p>
          <a:p>
            <a:pPr marL="0" lvl="0" indent="0" algn="l" rtl="0">
              <a:spcBef>
                <a:spcPts val="0"/>
              </a:spcBef>
              <a:spcAft>
                <a:spcPts val="0"/>
              </a:spcAft>
              <a:buNone/>
            </a:pPr>
            <a:r>
              <a:rPr lang="en"/>
              <a:t>We have developed more than a couple screens for the design which is a representation of the final design.</a:t>
            </a:r>
            <a:endParaRPr/>
          </a:p>
          <a:p>
            <a:pPr marL="0" lvl="0" indent="0" algn="l" rtl="0">
              <a:spcBef>
                <a:spcPts val="0"/>
              </a:spcBef>
              <a:spcAft>
                <a:spcPts val="0"/>
              </a:spcAft>
              <a:buNone/>
            </a:pPr>
            <a:r>
              <a:rPr lang="en"/>
              <a:t>To manage our team’s code, we have incorporated GitHub into our workflow which allows us to all work seamlessly on our individual tasks.</a:t>
            </a:r>
            <a:endParaRPr/>
          </a:p>
          <a:p>
            <a:pPr marL="0" lvl="0" indent="0" algn="l" rtl="0">
              <a:spcBef>
                <a:spcPts val="0"/>
              </a:spcBef>
              <a:spcAft>
                <a:spcPts val="0"/>
              </a:spcAft>
              <a:buNone/>
            </a:pPr>
            <a:r>
              <a:rPr lang="en"/>
              <a:t>We’ve elaborated about security and ensuring our users’ details and information they add are not leaked. </a:t>
            </a:r>
            <a:endParaRPr/>
          </a:p>
          <a:p>
            <a:pPr marL="0" lvl="0" indent="0" algn="l" rtl="0">
              <a:spcBef>
                <a:spcPts val="0"/>
              </a:spcBef>
              <a:spcAft>
                <a:spcPts val="0"/>
              </a:spcAft>
              <a:buNone/>
            </a:pPr>
            <a:r>
              <a:rPr lang="en"/>
              <a:t>Finally, we’ve also seen to ensure no one is anonymous when working on the product. Everyone that contributes to the task can be seen in the edit history.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5c08baf6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5c08baf6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During sprint 1, we struggled with being able to communicate effectively and fell behind on our work, we aimed to fix this for sprint 2, however ran into much of the same problem. We found ourselves repeating statements consistently and it wasn’t until members put out deadlines for submitting contributions that we started to get things done. With that said, the deadlines were often left a little late so work was often rushed, but we were satisfied with the end result.</a:t>
            </a:r>
            <a:endParaRPr/>
          </a:p>
          <a:p>
            <a:pPr marL="0" lvl="0" indent="0" algn="l" rtl="0">
              <a:lnSpc>
                <a:spcPct val="115000"/>
              </a:lnSpc>
              <a:spcBef>
                <a:spcPts val="1200"/>
              </a:spcBef>
              <a:spcAft>
                <a:spcPts val="1200"/>
              </a:spcAft>
              <a:buNone/>
            </a:pPr>
            <a:r>
              <a:rPr lang="en"/>
              <a:t>Contrary to how the agile project management system is engaged, in that everyone knows their roles and is trusted to complete them to the best of their ability, there were multiple instances of people not agreeing with other members efforts and attempting to rework them. This was resolved in our final sprint retrospective where each member was given a specific task and told not to stray from it as there was a master document handled by Rina, who would know if anything was edited by another member.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5c08baf6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5c08baf6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5c08baf6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5c08baf6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will see later in the presentation, we chose technology stack A as we thought it would suit our needs more. For example, MySQL as a database system allows for faster speeds as well as efficient creation. Apache is also a very common server to use for web applications and had extensive documentation on how to operate it. HTML and CSS are part of both technology stacks but that is because they are two of the most common languages used for web design and are almost essential to the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75e103ec9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75e103ec9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We decided on a dark theme for our site as it would put ease on strains from bright lights as well as contrasting many of the other features nicely. We are using Google’s Material design which is familiar to all Android and Google users already, while also being a simple design and effective to convey ease of use. The primary colour of the design is Blue in an attempt to reflect safety and security, with the secondary colour being Green to represent life and money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5c08baf6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5c08baf6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This is our home dashboard and will open up by default to a guest user rather than requiring a login. The limitations of this guest user is that entries are saved in a 24 hour cookie and deleted if the browser deletes their cookies or 24 hours pass.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75e103ec9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75e103ec9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a guest, a user can add their cars and check for recalls without an account, however - as mentioned previously - all data will be deleted within 24 hours. Another downside to only using a guest account is the inability to receive notifications about new recalls or defects.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Font typeface="Roboto"/>
              <a:buNone/>
              <a:defRPr sz="5200">
                <a:latin typeface="Roboto"/>
                <a:ea typeface="Roboto"/>
                <a:cs typeface="Roboto"/>
                <a:sym typeface="Roboto"/>
              </a:defRPr>
            </a:lvl2pPr>
            <a:lvl3pPr lvl="2" algn="ctr">
              <a:spcBef>
                <a:spcPts val="0"/>
              </a:spcBef>
              <a:spcAft>
                <a:spcPts val="0"/>
              </a:spcAft>
              <a:buSzPts val="5200"/>
              <a:buFont typeface="Roboto"/>
              <a:buNone/>
              <a:defRPr sz="5200">
                <a:latin typeface="Roboto"/>
                <a:ea typeface="Roboto"/>
                <a:cs typeface="Roboto"/>
                <a:sym typeface="Roboto"/>
              </a:defRPr>
            </a:lvl3pPr>
            <a:lvl4pPr lvl="3" algn="ctr">
              <a:spcBef>
                <a:spcPts val="0"/>
              </a:spcBef>
              <a:spcAft>
                <a:spcPts val="0"/>
              </a:spcAft>
              <a:buSzPts val="5200"/>
              <a:buFont typeface="Roboto"/>
              <a:buNone/>
              <a:defRPr sz="5200">
                <a:latin typeface="Roboto"/>
                <a:ea typeface="Roboto"/>
                <a:cs typeface="Roboto"/>
                <a:sym typeface="Roboto"/>
              </a:defRPr>
            </a:lvl4pPr>
            <a:lvl5pPr lvl="4" algn="ctr">
              <a:spcBef>
                <a:spcPts val="0"/>
              </a:spcBef>
              <a:spcAft>
                <a:spcPts val="0"/>
              </a:spcAft>
              <a:buSzPts val="5200"/>
              <a:buFont typeface="Roboto"/>
              <a:buNone/>
              <a:defRPr sz="5200">
                <a:latin typeface="Roboto"/>
                <a:ea typeface="Roboto"/>
                <a:cs typeface="Roboto"/>
                <a:sym typeface="Roboto"/>
              </a:defRPr>
            </a:lvl5pPr>
            <a:lvl6pPr lvl="5" algn="ctr">
              <a:spcBef>
                <a:spcPts val="0"/>
              </a:spcBef>
              <a:spcAft>
                <a:spcPts val="0"/>
              </a:spcAft>
              <a:buSzPts val="5200"/>
              <a:buFont typeface="Roboto"/>
              <a:buNone/>
              <a:defRPr sz="5200">
                <a:latin typeface="Roboto"/>
                <a:ea typeface="Roboto"/>
                <a:cs typeface="Roboto"/>
                <a:sym typeface="Roboto"/>
              </a:defRPr>
            </a:lvl6pPr>
            <a:lvl7pPr lvl="6" algn="ctr">
              <a:spcBef>
                <a:spcPts val="0"/>
              </a:spcBef>
              <a:spcAft>
                <a:spcPts val="0"/>
              </a:spcAft>
              <a:buSzPts val="5200"/>
              <a:buFont typeface="Roboto"/>
              <a:buNone/>
              <a:defRPr sz="5200">
                <a:latin typeface="Roboto"/>
                <a:ea typeface="Roboto"/>
                <a:cs typeface="Roboto"/>
                <a:sym typeface="Roboto"/>
              </a:defRPr>
            </a:lvl7pPr>
            <a:lvl8pPr lvl="7" algn="ctr">
              <a:spcBef>
                <a:spcPts val="0"/>
              </a:spcBef>
              <a:spcAft>
                <a:spcPts val="0"/>
              </a:spcAft>
              <a:buSzPts val="5200"/>
              <a:buFont typeface="Roboto"/>
              <a:buNone/>
              <a:defRPr sz="5200">
                <a:latin typeface="Roboto"/>
                <a:ea typeface="Roboto"/>
                <a:cs typeface="Roboto"/>
                <a:sym typeface="Roboto"/>
              </a:defRPr>
            </a:lvl8pPr>
            <a:lvl9pPr lvl="8" algn="ctr">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atin typeface="Roboto"/>
                <a:ea typeface="Roboto"/>
                <a:cs typeface="Roboto"/>
                <a:sym typeface="Roboto"/>
              </a:defRPr>
            </a:lvl1pPr>
            <a:lvl2pPr lvl="1">
              <a:buNone/>
              <a:defRPr>
                <a:latin typeface="Roboto"/>
                <a:ea typeface="Roboto"/>
                <a:cs typeface="Roboto"/>
                <a:sym typeface="Roboto"/>
              </a:defRPr>
            </a:lvl2pPr>
            <a:lvl3pPr lvl="2">
              <a:buNone/>
              <a:defRPr>
                <a:latin typeface="Roboto"/>
                <a:ea typeface="Roboto"/>
                <a:cs typeface="Roboto"/>
                <a:sym typeface="Roboto"/>
              </a:defRPr>
            </a:lvl3pPr>
            <a:lvl4pPr lvl="3">
              <a:buNone/>
              <a:defRPr>
                <a:latin typeface="Roboto"/>
                <a:ea typeface="Roboto"/>
                <a:cs typeface="Roboto"/>
                <a:sym typeface="Roboto"/>
              </a:defRPr>
            </a:lvl4pPr>
            <a:lvl5pPr lvl="4">
              <a:buNone/>
              <a:defRPr>
                <a:latin typeface="Roboto"/>
                <a:ea typeface="Roboto"/>
                <a:cs typeface="Roboto"/>
                <a:sym typeface="Roboto"/>
              </a:defRPr>
            </a:lvl5pPr>
            <a:lvl6pPr lvl="5">
              <a:buNone/>
              <a:defRPr>
                <a:latin typeface="Roboto"/>
                <a:ea typeface="Roboto"/>
                <a:cs typeface="Roboto"/>
                <a:sym typeface="Roboto"/>
              </a:defRPr>
            </a:lvl6pPr>
            <a:lvl7pPr lvl="6">
              <a:buNone/>
              <a:defRPr>
                <a:latin typeface="Roboto"/>
                <a:ea typeface="Roboto"/>
                <a:cs typeface="Roboto"/>
                <a:sym typeface="Roboto"/>
              </a:defRPr>
            </a:lvl7pPr>
            <a:lvl8pPr lvl="7">
              <a:buNone/>
              <a:defRPr>
                <a:latin typeface="Roboto"/>
                <a:ea typeface="Roboto"/>
                <a:cs typeface="Roboto"/>
                <a:sym typeface="Roboto"/>
              </a:defRPr>
            </a:lvl8pPr>
            <a:lvl9pPr lvl="8">
              <a:buNone/>
              <a:defRPr>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Sprint 2 Retrospective</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Demo of CheckYourCar (Project A)</a:t>
            </a:r>
            <a:endParaRPr/>
          </a:p>
        </p:txBody>
      </p:sp>
      <p:pic>
        <p:nvPicPr>
          <p:cNvPr id="2" name="Audio 1">
            <a:hlinkClick r:id="" action="ppaction://media"/>
            <a:extLst>
              <a:ext uri="{FF2B5EF4-FFF2-40B4-BE49-F238E27FC236}">
                <a16:creationId xmlns:a16="http://schemas.microsoft.com/office/drawing/2014/main" id="{B90CA457-FBF2-430C-BD76-C446EC280A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514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Login</a:t>
            </a:r>
            <a:endParaRPr/>
          </a:p>
        </p:txBody>
      </p:sp>
      <p:sp>
        <p:nvSpPr>
          <p:cNvPr id="110" name="Google Shape;110;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Allows SSO Login</a:t>
            </a:r>
            <a:endParaRPr/>
          </a:p>
        </p:txBody>
      </p:sp>
      <p:pic>
        <p:nvPicPr>
          <p:cNvPr id="111" name="Google Shape;111;p22"/>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563F6DC5-2896-4981-A060-599FFD18FF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2030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Registration</a:t>
            </a:r>
            <a:endParaRPr/>
          </a:p>
        </p:txBody>
      </p:sp>
      <p:sp>
        <p:nvSpPr>
          <p:cNvPr id="117" name="Google Shape;117;p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Simple Registration</a:t>
            </a:r>
            <a:endParaRPr/>
          </a:p>
          <a:p>
            <a:pPr marL="457200" lvl="0" indent="-304800" algn="l" rtl="0">
              <a:spcBef>
                <a:spcPts val="0"/>
              </a:spcBef>
              <a:spcAft>
                <a:spcPts val="0"/>
              </a:spcAft>
              <a:buSzPts val="1200"/>
              <a:buChar char="●"/>
            </a:pPr>
            <a:r>
              <a:rPr lang="en"/>
              <a:t>Phone Number for Alerts</a:t>
            </a:r>
            <a:endParaRPr/>
          </a:p>
          <a:p>
            <a:pPr marL="457200" lvl="0" indent="-304800" algn="l" rtl="0">
              <a:spcBef>
                <a:spcPts val="0"/>
              </a:spcBef>
              <a:spcAft>
                <a:spcPts val="0"/>
              </a:spcAft>
              <a:buSzPts val="1200"/>
              <a:buChar char="●"/>
            </a:pPr>
            <a:r>
              <a:rPr lang="en"/>
              <a:t>Email for Login and Alerts</a:t>
            </a:r>
            <a:endParaRPr/>
          </a:p>
        </p:txBody>
      </p:sp>
      <p:pic>
        <p:nvPicPr>
          <p:cNvPr id="118" name="Google Shape;118;p23"/>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0D8FE5CD-106A-48B3-A637-BA6E113426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3687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Post Registration</a:t>
            </a:r>
            <a:endParaRPr/>
          </a:p>
        </p:txBody>
      </p:sp>
      <p:sp>
        <p:nvSpPr>
          <p:cNvPr id="124" name="Google Shape;124;p2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Human-like Copy</a:t>
            </a:r>
            <a:endParaRPr/>
          </a:p>
          <a:p>
            <a:pPr marL="457200" lvl="0" indent="-304800" algn="l" rtl="0">
              <a:spcBef>
                <a:spcPts val="0"/>
              </a:spcBef>
              <a:spcAft>
                <a:spcPts val="0"/>
              </a:spcAft>
              <a:buSzPts val="1200"/>
              <a:buChar char="●"/>
            </a:pPr>
            <a:r>
              <a:rPr lang="en"/>
              <a:t>Call-to-action</a:t>
            </a:r>
            <a:endParaRPr/>
          </a:p>
        </p:txBody>
      </p:sp>
      <p:pic>
        <p:nvPicPr>
          <p:cNvPr id="125" name="Google Shape;125;p24"/>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750C4A3E-E41D-423C-A388-867EA46F2A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736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Email Confirmed</a:t>
            </a:r>
            <a:endParaRPr/>
          </a:p>
        </p:txBody>
      </p:sp>
      <p:sp>
        <p:nvSpPr>
          <p:cNvPr id="131" name="Google Shape;131;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User Feedback</a:t>
            </a:r>
            <a:endParaRPr/>
          </a:p>
        </p:txBody>
      </p:sp>
      <p:pic>
        <p:nvPicPr>
          <p:cNvPr id="132" name="Google Shape;132;p25"/>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37891F52-C3D0-4AB1-9ACE-12D01776CE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052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Password Entry</a:t>
            </a:r>
            <a:endParaRPr/>
          </a:p>
        </p:txBody>
      </p:sp>
      <p:sp>
        <p:nvSpPr>
          <p:cNvPr id="138" name="Google Shape;13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Welcoming</a:t>
            </a:r>
            <a:endParaRPr/>
          </a:p>
          <a:p>
            <a:pPr marL="457200" lvl="0" indent="-304800" algn="l" rtl="0">
              <a:spcBef>
                <a:spcPts val="0"/>
              </a:spcBef>
              <a:spcAft>
                <a:spcPts val="0"/>
              </a:spcAft>
              <a:buSzPts val="1200"/>
              <a:buChar char="●"/>
            </a:pPr>
            <a:r>
              <a:rPr lang="en"/>
              <a:t>Confirms the Email’s Owner</a:t>
            </a:r>
            <a:endParaRPr/>
          </a:p>
        </p:txBody>
      </p:sp>
      <p:pic>
        <p:nvPicPr>
          <p:cNvPr id="139" name="Google Shape;139;p26"/>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15B4079B-5FB3-4DD3-85DF-E2E766276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346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Manufacturer Panel</a:t>
            </a:r>
            <a:endParaRPr/>
          </a:p>
        </p:txBody>
      </p:sp>
      <p:sp>
        <p:nvSpPr>
          <p:cNvPr id="145" name="Google Shape;145;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Recall Response Overview</a:t>
            </a:r>
            <a:endParaRPr/>
          </a:p>
          <a:p>
            <a:pPr marL="457200" lvl="0" indent="-304800" algn="l" rtl="0">
              <a:spcBef>
                <a:spcPts val="0"/>
              </a:spcBef>
              <a:spcAft>
                <a:spcPts val="0"/>
              </a:spcAft>
              <a:buSzPts val="1200"/>
              <a:buChar char="●"/>
            </a:pPr>
            <a:r>
              <a:rPr lang="en"/>
              <a:t>Shows Logo</a:t>
            </a:r>
            <a:endParaRPr/>
          </a:p>
          <a:p>
            <a:pPr marL="457200" lvl="0" indent="-304800" algn="l" rtl="0">
              <a:spcBef>
                <a:spcPts val="0"/>
              </a:spcBef>
              <a:spcAft>
                <a:spcPts val="0"/>
              </a:spcAft>
              <a:buSzPts val="1200"/>
              <a:buChar char="●"/>
            </a:pPr>
            <a:r>
              <a:rPr lang="en"/>
              <a:t>Uncluttered Layout</a:t>
            </a:r>
            <a:endParaRPr/>
          </a:p>
        </p:txBody>
      </p:sp>
      <p:pic>
        <p:nvPicPr>
          <p:cNvPr id="146" name="Google Shape;146;p27"/>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1258FA96-AD5B-465C-BA2F-C804BAE72E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277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New Recall</a:t>
            </a:r>
            <a:endParaRPr/>
          </a:p>
        </p:txBody>
      </p:sp>
      <p:sp>
        <p:nvSpPr>
          <p:cNvPr id="152" name="Google Shape;152;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Popup Form</a:t>
            </a:r>
            <a:endParaRPr/>
          </a:p>
          <a:p>
            <a:pPr marL="457200" lvl="0" indent="-304800" algn="l" rtl="0">
              <a:spcBef>
                <a:spcPts val="0"/>
              </a:spcBef>
              <a:spcAft>
                <a:spcPts val="0"/>
              </a:spcAft>
              <a:buSzPts val="1200"/>
              <a:buChar char="●"/>
            </a:pPr>
            <a:r>
              <a:rPr lang="en"/>
              <a:t>Straight-forward</a:t>
            </a:r>
            <a:endParaRPr/>
          </a:p>
        </p:txBody>
      </p:sp>
      <p:pic>
        <p:nvPicPr>
          <p:cNvPr id="153" name="Google Shape;153;p28"/>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1B709C24-D250-4339-8ED1-99120308E8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11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New Recall</a:t>
            </a:r>
            <a:endParaRPr/>
          </a:p>
        </p:txBody>
      </p:sp>
      <p:sp>
        <p:nvSpPr>
          <p:cNvPr id="159" name="Google Shape;159;p2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Popup Form</a:t>
            </a:r>
            <a:endParaRPr/>
          </a:p>
          <a:p>
            <a:pPr marL="457200" lvl="0" indent="-304800" algn="l" rtl="0">
              <a:spcBef>
                <a:spcPts val="0"/>
              </a:spcBef>
              <a:spcAft>
                <a:spcPts val="0"/>
              </a:spcAft>
              <a:buSzPts val="1200"/>
              <a:buChar char="●"/>
            </a:pPr>
            <a:r>
              <a:rPr lang="en"/>
              <a:t>Straight-forward</a:t>
            </a:r>
            <a:endParaRPr/>
          </a:p>
        </p:txBody>
      </p:sp>
      <p:pic>
        <p:nvPicPr>
          <p:cNvPr id="160" name="Google Shape;160;p29"/>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D2E8805A-0EBA-480D-9901-536CCCE13F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3404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Issue Listing</a:t>
            </a:r>
            <a:endParaRPr/>
          </a:p>
        </p:txBody>
      </p:sp>
      <p:sp>
        <p:nvSpPr>
          <p:cNvPr id="166" name="Google Shape;166;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Shows All Recalls</a:t>
            </a:r>
            <a:endParaRPr/>
          </a:p>
        </p:txBody>
      </p:sp>
      <p:pic>
        <p:nvPicPr>
          <p:cNvPr id="167" name="Google Shape;167;p30"/>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F4C5C754-58B1-4897-9ACE-44DD56CB00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694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User Dashboard</a:t>
            </a:r>
            <a:endParaRPr/>
          </a:p>
        </p:txBody>
      </p:sp>
      <p:sp>
        <p:nvSpPr>
          <p:cNvPr id="173" name="Google Shape;173;p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Saves Cars Entered</a:t>
            </a:r>
            <a:endParaRPr/>
          </a:p>
          <a:p>
            <a:pPr marL="457200" lvl="0" indent="-304800" algn="l" rtl="0">
              <a:spcBef>
                <a:spcPts val="0"/>
              </a:spcBef>
              <a:spcAft>
                <a:spcPts val="0"/>
              </a:spcAft>
              <a:buSzPts val="1200"/>
              <a:buChar char="●"/>
            </a:pPr>
            <a:r>
              <a:rPr lang="en"/>
              <a:t>Shows Faults</a:t>
            </a:r>
            <a:endParaRPr/>
          </a:p>
        </p:txBody>
      </p:sp>
      <p:pic>
        <p:nvPicPr>
          <p:cNvPr id="174" name="Google Shape;174;p31"/>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8520F1F0-E0AB-48D6-82FB-8EB762F5FD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670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graphicFrame>
        <p:nvGraphicFramePr>
          <p:cNvPr id="61" name="Google Shape;61;p14"/>
          <p:cNvGraphicFramePr/>
          <p:nvPr/>
        </p:nvGraphicFramePr>
        <p:xfrm>
          <a:off x="1600213" y="1504950"/>
          <a:ext cx="5943575" cy="1473200"/>
        </p:xfrm>
        <a:graphic>
          <a:graphicData uri="http://schemas.openxmlformats.org/drawingml/2006/table">
            <a:tbl>
              <a:tblPr>
                <a:noFill/>
                <a:tableStyleId>{ADA9EDD3-1A27-4C8C-BF5B-0A8BFB7CA99E}</a:tableStyleId>
              </a:tblPr>
              <a:tblGrid>
                <a:gridCol w="1978975">
                  <a:extLst>
                    <a:ext uri="{9D8B030D-6E8A-4147-A177-3AD203B41FA5}">
                      <a16:colId xmlns:a16="http://schemas.microsoft.com/office/drawing/2014/main" val="20000"/>
                    </a:ext>
                  </a:extLst>
                </a:gridCol>
                <a:gridCol w="1978975">
                  <a:extLst>
                    <a:ext uri="{9D8B030D-6E8A-4147-A177-3AD203B41FA5}">
                      <a16:colId xmlns:a16="http://schemas.microsoft.com/office/drawing/2014/main" val="20001"/>
                    </a:ext>
                  </a:extLst>
                </a:gridCol>
                <a:gridCol w="1985625">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1100">
                          <a:solidFill>
                            <a:srgbClr val="FFFFFF"/>
                          </a:solidFill>
                        </a:rPr>
                        <a:t>Name</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Student ID</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Grade</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solidFill>
                            <a:srgbClr val="FFFFFF"/>
                          </a:solidFill>
                        </a:rPr>
                        <a:t>Harshit Saxena</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FFFFFF"/>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218699327</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FFFFFF"/>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HD</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6350" cap="flat" cmpd="sng">
                      <a:solidFill>
                        <a:srgbClr val="FFFFFF"/>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solidFill>
                            <a:srgbClr val="FFFFFF"/>
                          </a:solidFill>
                        </a:rPr>
                        <a:t>Jack Lenigas</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218138603</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D</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100">
                          <a:solidFill>
                            <a:srgbClr val="FFFFFF"/>
                          </a:solidFill>
                        </a:rPr>
                        <a:t>Rina Kouch</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219162014</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D</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solidFill>
                            <a:srgbClr val="FFFFFF"/>
                          </a:solidFill>
                        </a:rPr>
                        <a:t>Tushar</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217575769</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rPr>
                        <a:t>HD</a:t>
                      </a:r>
                      <a:endParaRPr sz="1100">
                        <a:solidFill>
                          <a:srgbClr val="FFFFFF"/>
                        </a:solidFill>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Audio 1">
            <a:hlinkClick r:id="" action="ppaction://media"/>
            <a:extLst>
              <a:ext uri="{FF2B5EF4-FFF2-40B4-BE49-F238E27FC236}">
                <a16:creationId xmlns:a16="http://schemas.microsoft.com/office/drawing/2014/main" id="{7AF7621E-825A-4C4A-988A-993AC67370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498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Recall Details</a:t>
            </a:r>
            <a:endParaRPr/>
          </a:p>
        </p:txBody>
      </p:sp>
      <p:sp>
        <p:nvSpPr>
          <p:cNvPr id="180" name="Google Shape;180;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Shows Details</a:t>
            </a:r>
            <a:endParaRPr/>
          </a:p>
          <a:p>
            <a:pPr marL="457200" lvl="0" indent="-304800" algn="l" rtl="0">
              <a:spcBef>
                <a:spcPts val="0"/>
              </a:spcBef>
              <a:spcAft>
                <a:spcPts val="0"/>
              </a:spcAft>
              <a:buSzPts val="1200"/>
              <a:buChar char="●"/>
            </a:pPr>
            <a:r>
              <a:rPr lang="en"/>
              <a:t>Mark as Resolved</a:t>
            </a:r>
            <a:endParaRPr/>
          </a:p>
        </p:txBody>
      </p:sp>
      <p:pic>
        <p:nvPicPr>
          <p:cNvPr id="181" name="Google Shape;181;p32"/>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B083BA5F-A355-4AD4-B3C2-206725C099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232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Backend Manager</a:t>
            </a:r>
            <a:endParaRPr/>
          </a:p>
        </p:txBody>
      </p:sp>
      <p:sp>
        <p:nvSpPr>
          <p:cNvPr id="187" name="Google Shape;187;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Add New Manufacturers</a:t>
            </a:r>
            <a:endParaRPr/>
          </a:p>
          <a:p>
            <a:pPr marL="457200" lvl="0" indent="-304800" algn="l" rtl="0">
              <a:spcBef>
                <a:spcPts val="0"/>
              </a:spcBef>
              <a:spcAft>
                <a:spcPts val="0"/>
              </a:spcAft>
              <a:buSzPts val="1200"/>
              <a:buChar char="●"/>
            </a:pPr>
            <a:r>
              <a:rPr lang="en"/>
              <a:t>Monitor Manufacturers</a:t>
            </a:r>
            <a:br>
              <a:rPr lang="en"/>
            </a:br>
            <a:endParaRPr/>
          </a:p>
          <a:p>
            <a:pPr marL="457200" lvl="0" indent="-304800" algn="l" rtl="0">
              <a:spcBef>
                <a:spcPts val="0"/>
              </a:spcBef>
              <a:spcAft>
                <a:spcPts val="0"/>
              </a:spcAft>
              <a:buSzPts val="1200"/>
              <a:buChar char="●"/>
            </a:pPr>
            <a:r>
              <a:rPr lang="en"/>
              <a:t>Navigation for</a:t>
            </a:r>
            <a:endParaRPr/>
          </a:p>
          <a:p>
            <a:pPr marL="914400" lvl="1" indent="-304800" algn="l" rtl="0">
              <a:spcBef>
                <a:spcPts val="0"/>
              </a:spcBef>
              <a:spcAft>
                <a:spcPts val="0"/>
              </a:spcAft>
              <a:buSzPts val="1200"/>
              <a:buChar char="○"/>
            </a:pPr>
            <a:r>
              <a:rPr lang="en"/>
              <a:t>Users Management</a:t>
            </a:r>
            <a:endParaRPr/>
          </a:p>
          <a:p>
            <a:pPr marL="914400" lvl="1" indent="-304800" algn="l" rtl="0">
              <a:spcBef>
                <a:spcPts val="0"/>
              </a:spcBef>
              <a:spcAft>
                <a:spcPts val="0"/>
              </a:spcAft>
              <a:buSzPts val="1200"/>
              <a:buChar char="○"/>
            </a:pPr>
            <a:r>
              <a:rPr lang="en"/>
              <a:t>Recall Management</a:t>
            </a:r>
            <a:endParaRPr/>
          </a:p>
        </p:txBody>
      </p:sp>
      <p:pic>
        <p:nvPicPr>
          <p:cNvPr id="188" name="Google Shape;188;p33"/>
          <p:cNvPicPr preferRelativeResize="0"/>
          <p:nvPr/>
        </p:nvPicPr>
        <p:blipFill>
          <a:blip r:embed="rId5">
            <a:alphaModFix/>
          </a:blip>
          <a:stretch>
            <a:fillRect/>
          </a:stretch>
        </p:blipFill>
        <p:spPr>
          <a:xfrm>
            <a:off x="3119700" y="961838"/>
            <a:ext cx="5719500" cy="3219822"/>
          </a:xfrm>
          <a:prstGeom prst="rect">
            <a:avLst/>
          </a:prstGeom>
          <a:noFill/>
          <a:ln>
            <a:noFill/>
          </a:ln>
        </p:spPr>
      </p:pic>
      <p:pic>
        <p:nvPicPr>
          <p:cNvPr id="2" name="Audio 1">
            <a:hlinkClick r:id="" action="ppaction://media"/>
            <a:extLst>
              <a:ext uri="{FF2B5EF4-FFF2-40B4-BE49-F238E27FC236}">
                <a16:creationId xmlns:a16="http://schemas.microsoft.com/office/drawing/2014/main" id="{D6962059-8CD3-4EDC-A2EA-F42927A22F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610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34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Plan - SQL Injection</a:t>
            </a:r>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An insertion of an SQL query via input areas</a:t>
            </a:r>
            <a:endParaRPr/>
          </a:p>
          <a:p>
            <a:pPr marL="457200" lvl="0" indent="-342900" algn="l" rtl="0">
              <a:spcBef>
                <a:spcPts val="0"/>
              </a:spcBef>
              <a:spcAft>
                <a:spcPts val="0"/>
              </a:spcAft>
              <a:buSzPts val="1800"/>
              <a:buChar char="●"/>
            </a:pPr>
            <a:r>
              <a:rPr lang="en"/>
              <a:t>Can retrieve and edit information as well as execute admin operations</a:t>
            </a:r>
            <a:endParaRPr/>
          </a:p>
          <a:p>
            <a:pPr marL="457200" lvl="0" indent="-342900" algn="l" rtl="0">
              <a:spcBef>
                <a:spcPts val="0"/>
              </a:spcBef>
              <a:spcAft>
                <a:spcPts val="0"/>
              </a:spcAft>
              <a:buSzPts val="1800"/>
              <a:buChar char="●"/>
            </a:pPr>
            <a:r>
              <a:rPr lang="en"/>
              <a:t>Our site relies on Databases for its information</a:t>
            </a:r>
            <a:endParaRPr/>
          </a:p>
          <a:p>
            <a:pPr marL="457200" lvl="0" indent="-342900" algn="l" rtl="0">
              <a:spcBef>
                <a:spcPts val="0"/>
              </a:spcBef>
              <a:spcAft>
                <a:spcPts val="0"/>
              </a:spcAft>
              <a:buSzPts val="1800"/>
              <a:buChar char="●"/>
            </a:pPr>
            <a:r>
              <a:rPr lang="en"/>
              <a:t>Could potentially cost lives</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There is a high prevalence of known SQL vulnerabilities</a:t>
            </a:r>
            <a:endParaRPr/>
          </a:p>
          <a:p>
            <a:pPr marL="457200" lvl="0" indent="-342900" algn="l" rtl="0">
              <a:spcBef>
                <a:spcPts val="0"/>
              </a:spcBef>
              <a:spcAft>
                <a:spcPts val="0"/>
              </a:spcAft>
              <a:buSzPts val="1800"/>
              <a:buChar char="●"/>
            </a:pPr>
            <a:r>
              <a:rPr lang="en"/>
              <a:t>Solution: Whitelist for input validation</a:t>
            </a:r>
            <a:endParaRPr/>
          </a:p>
          <a:p>
            <a:pPr marL="457200" lvl="0" indent="-342900" algn="l" rtl="0">
              <a:spcBef>
                <a:spcPts val="0"/>
              </a:spcBef>
              <a:spcAft>
                <a:spcPts val="0"/>
              </a:spcAft>
              <a:buSzPts val="1800"/>
              <a:buChar char="●"/>
            </a:pPr>
            <a:r>
              <a:rPr lang="en"/>
              <a:t>Would ensure any invalid input is excluded</a:t>
            </a:r>
            <a:endParaRPr/>
          </a:p>
        </p:txBody>
      </p:sp>
      <p:pic>
        <p:nvPicPr>
          <p:cNvPr id="2" name="Audio 1">
            <a:hlinkClick r:id="" action="ppaction://media"/>
            <a:extLst>
              <a:ext uri="{FF2B5EF4-FFF2-40B4-BE49-F238E27FC236}">
                <a16:creationId xmlns:a16="http://schemas.microsoft.com/office/drawing/2014/main" id="{8BBF1C90-A638-4EA2-8231-FEE55E648D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703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Plan - Cross-Site Scripting (XSS)</a:t>
            </a:r>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Another form of injection attack</a:t>
            </a:r>
            <a:endParaRPr/>
          </a:p>
          <a:p>
            <a:pPr marL="457200" lvl="0" indent="-342900" algn="l" rtl="0">
              <a:spcBef>
                <a:spcPts val="0"/>
              </a:spcBef>
              <a:spcAft>
                <a:spcPts val="0"/>
              </a:spcAft>
              <a:buSzPts val="1800"/>
              <a:buChar char="●"/>
            </a:pPr>
            <a:r>
              <a:rPr lang="en"/>
              <a:t>Sends a malicious script to an unsuspecting end user</a:t>
            </a:r>
            <a:endParaRPr/>
          </a:p>
          <a:p>
            <a:pPr marL="457200" lvl="0" indent="-342900" algn="l" rtl="0">
              <a:spcBef>
                <a:spcPts val="0"/>
              </a:spcBef>
              <a:spcAft>
                <a:spcPts val="0"/>
              </a:spcAft>
              <a:buSzPts val="1800"/>
              <a:buChar char="●"/>
            </a:pPr>
            <a:r>
              <a:rPr lang="en"/>
              <a:t>Can allow attackers to access cookies and session tokens</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Solution 1: Never allow untrusted data except in authenticated locations</a:t>
            </a:r>
            <a:endParaRPr/>
          </a:p>
          <a:p>
            <a:pPr marL="457200" lvl="0" indent="-342900" algn="l" rtl="0">
              <a:spcBef>
                <a:spcPts val="0"/>
              </a:spcBef>
              <a:spcAft>
                <a:spcPts val="0"/>
              </a:spcAft>
              <a:buSzPts val="1800"/>
              <a:buChar char="●"/>
            </a:pPr>
            <a:r>
              <a:rPr lang="en"/>
              <a:t>Solution 2: Never allow the application to accept JavaScript code and execute it</a:t>
            </a:r>
            <a:endParaRPr/>
          </a:p>
          <a:p>
            <a:pPr marL="457200" lvl="0" indent="-342900" algn="l" rtl="0">
              <a:spcBef>
                <a:spcPts val="0"/>
              </a:spcBef>
              <a:spcAft>
                <a:spcPts val="0"/>
              </a:spcAft>
              <a:buSzPts val="1800"/>
              <a:buChar char="●"/>
            </a:pPr>
            <a:r>
              <a:rPr lang="en"/>
              <a:t>Solution 3: HTML escape for characters that would induce an execution context such as ‘&amp;’ and ‘&gt;’</a:t>
            </a:r>
            <a:endParaRPr/>
          </a:p>
        </p:txBody>
      </p:sp>
      <p:pic>
        <p:nvPicPr>
          <p:cNvPr id="2" name="Audio 1">
            <a:hlinkClick r:id="" action="ppaction://media"/>
            <a:extLst>
              <a:ext uri="{FF2B5EF4-FFF2-40B4-BE49-F238E27FC236}">
                <a16:creationId xmlns:a16="http://schemas.microsoft.com/office/drawing/2014/main" id="{479E5166-8243-4062-8468-67089B086E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4984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Plan - Secure Authentication</a:t>
            </a:r>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Integral for any web application</a:t>
            </a:r>
            <a:endParaRPr/>
          </a:p>
          <a:p>
            <a:pPr marL="457200" lvl="0" indent="-342900" algn="l" rtl="0">
              <a:spcBef>
                <a:spcPts val="0"/>
              </a:spcBef>
              <a:spcAft>
                <a:spcPts val="0"/>
              </a:spcAft>
              <a:buSzPts val="1800"/>
              <a:buChar char="●"/>
            </a:pPr>
            <a:r>
              <a:rPr lang="en"/>
              <a:t>If compromised could reveal personal information</a:t>
            </a:r>
            <a:endParaRPr/>
          </a:p>
          <a:p>
            <a:pPr marL="457200" lvl="0" indent="-342900" algn="l" rtl="0">
              <a:spcBef>
                <a:spcPts val="0"/>
              </a:spcBef>
              <a:spcAft>
                <a:spcPts val="0"/>
              </a:spcAft>
              <a:buSzPts val="1800"/>
              <a:buChar char="●"/>
            </a:pPr>
            <a:r>
              <a:rPr lang="en"/>
              <a:t>Required for both customers and sensitive accounts</a:t>
            </a:r>
            <a:endParaRPr/>
          </a:p>
          <a:p>
            <a:pPr marL="457200" lvl="0" indent="-342900" algn="l" rtl="0">
              <a:spcBef>
                <a:spcPts val="0"/>
              </a:spcBef>
              <a:spcAft>
                <a:spcPts val="0"/>
              </a:spcAft>
              <a:buSzPts val="1800"/>
              <a:buChar char="●"/>
            </a:pPr>
            <a:r>
              <a:rPr lang="en"/>
              <a:t>Many Solutions:</a:t>
            </a:r>
            <a:endParaRPr/>
          </a:p>
          <a:p>
            <a:pPr marL="457200" lvl="0" indent="-342900" algn="l" rtl="0">
              <a:spcBef>
                <a:spcPts val="0"/>
              </a:spcBef>
              <a:spcAft>
                <a:spcPts val="0"/>
              </a:spcAft>
              <a:buSzPts val="1800"/>
              <a:buChar char="●"/>
            </a:pPr>
            <a:r>
              <a:rPr lang="en"/>
              <a:t>Ensuring case-sensitivity for usernames and passwords</a:t>
            </a:r>
            <a:endParaRPr/>
          </a:p>
          <a:p>
            <a:pPr marL="457200" lvl="0" indent="-342900" algn="l" rtl="0">
              <a:spcBef>
                <a:spcPts val="0"/>
              </a:spcBef>
              <a:spcAft>
                <a:spcPts val="0"/>
              </a:spcAft>
              <a:buSzPts val="1800"/>
              <a:buChar char="●"/>
            </a:pPr>
            <a:r>
              <a:rPr lang="en"/>
              <a:t>Using emails as usernames</a:t>
            </a:r>
            <a:endParaRPr/>
          </a:p>
          <a:p>
            <a:pPr marL="457200" lvl="0" indent="-342900" algn="l" rtl="0">
              <a:spcBef>
                <a:spcPts val="0"/>
              </a:spcBef>
              <a:spcAft>
                <a:spcPts val="0"/>
              </a:spcAft>
              <a:buSzPts val="1800"/>
              <a:buChar char="●"/>
            </a:pPr>
            <a:r>
              <a:rPr lang="en"/>
              <a:t>Do not allow logins from sensitive accounts on front-end</a:t>
            </a:r>
            <a:endParaRPr/>
          </a:p>
          <a:p>
            <a:pPr marL="457200" lvl="0" indent="-342900" algn="l" rtl="0">
              <a:spcBef>
                <a:spcPts val="0"/>
              </a:spcBef>
              <a:spcAft>
                <a:spcPts val="0"/>
              </a:spcAft>
              <a:buSzPts val="1800"/>
              <a:buChar char="●"/>
            </a:pPr>
            <a:r>
              <a:rPr lang="en"/>
              <a:t>2 factor authentication for password recovery</a:t>
            </a:r>
            <a:endParaRPr/>
          </a:p>
          <a:p>
            <a:pPr marL="457200" lvl="0" indent="-342900" algn="l" rtl="0">
              <a:spcBef>
                <a:spcPts val="0"/>
              </a:spcBef>
              <a:spcAft>
                <a:spcPts val="0"/>
              </a:spcAft>
              <a:buSzPts val="1800"/>
              <a:buChar char="●"/>
            </a:pPr>
            <a:r>
              <a:rPr lang="en"/>
              <a:t>Minimum length of passwords</a:t>
            </a:r>
            <a:endParaRPr/>
          </a:p>
          <a:p>
            <a:pPr marL="457200" lvl="0" indent="-342900" algn="l" rtl="0">
              <a:spcBef>
                <a:spcPts val="0"/>
              </a:spcBef>
              <a:spcAft>
                <a:spcPts val="0"/>
              </a:spcAft>
              <a:buSzPts val="1800"/>
              <a:buChar char="●"/>
            </a:pPr>
            <a:r>
              <a:rPr lang="en"/>
              <a:t>Allow use of all unicode characters</a:t>
            </a:r>
            <a:endParaRPr/>
          </a:p>
        </p:txBody>
      </p:sp>
      <p:pic>
        <p:nvPicPr>
          <p:cNvPr id="2" name="Audio 1">
            <a:hlinkClick r:id="" action="ppaction://media"/>
            <a:extLst>
              <a:ext uri="{FF2B5EF4-FFF2-40B4-BE49-F238E27FC236}">
                <a16:creationId xmlns:a16="http://schemas.microsoft.com/office/drawing/2014/main" id="{A6C29B11-AC06-4B36-B11B-7954A43C23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4772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Storage Plans</a:t>
            </a:r>
            <a:endParaRPr/>
          </a:p>
        </p:txBody>
      </p:sp>
      <p:sp>
        <p:nvSpPr>
          <p:cNvPr id="212" name="Google Shape;21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SQL or Structured Query Language is our main database.</a:t>
            </a:r>
            <a:endParaRPr/>
          </a:p>
          <a:p>
            <a:pPr marL="457200" lvl="0" indent="-342900" algn="l" rtl="0">
              <a:spcBef>
                <a:spcPts val="0"/>
              </a:spcBef>
              <a:spcAft>
                <a:spcPts val="0"/>
              </a:spcAft>
              <a:buSzPts val="1800"/>
              <a:buChar char="●"/>
            </a:pPr>
            <a:r>
              <a:rPr lang="en"/>
              <a:t>High speed, user can quickly and efficiently retrieve large amount of records from database.</a:t>
            </a:r>
            <a:endParaRPr/>
          </a:p>
          <a:p>
            <a:pPr marL="457200" lvl="0" indent="-342900" algn="l" rtl="0">
              <a:spcBef>
                <a:spcPts val="0"/>
              </a:spcBef>
              <a:spcAft>
                <a:spcPts val="0"/>
              </a:spcAft>
              <a:buSzPts val="1800"/>
              <a:buChar char="●"/>
            </a:pPr>
            <a:r>
              <a:rPr lang="en"/>
              <a:t>It doesn’t require a substantial amount of code to manage the database.</a:t>
            </a:r>
            <a:endParaRPr/>
          </a:p>
          <a:p>
            <a:pPr marL="457200" lvl="0" indent="-342900" algn="l" rtl="0">
              <a:spcBef>
                <a:spcPts val="0"/>
              </a:spcBef>
              <a:spcAft>
                <a:spcPts val="0"/>
              </a:spcAft>
              <a:buSzPts val="1800"/>
              <a:buChar char="●"/>
            </a:pPr>
            <a:r>
              <a:rPr lang="en"/>
              <a:t>SQL is more portable and can be used in servers and even a laptop.</a:t>
            </a:r>
            <a:endParaRPr/>
          </a:p>
          <a:p>
            <a:pPr marL="457200" lvl="0" indent="-342900" algn="l" rtl="0">
              <a:spcBef>
                <a:spcPts val="0"/>
              </a:spcBef>
              <a:spcAft>
                <a:spcPts val="0"/>
              </a:spcAft>
              <a:buSzPts val="1800"/>
              <a:buChar char="●"/>
            </a:pPr>
            <a:r>
              <a:rPr lang="en"/>
              <a:t> Easy to learns and understand, answers to complex queries can be received in seconds.</a:t>
            </a:r>
            <a:endParaRPr/>
          </a:p>
          <a:p>
            <a:pPr marL="457200" lvl="0" indent="-342900" algn="l" rtl="0">
              <a:spcBef>
                <a:spcPts val="0"/>
              </a:spcBef>
              <a:spcAft>
                <a:spcPts val="0"/>
              </a:spcAft>
              <a:buSzPts val="1800"/>
              <a:buChar char="●"/>
            </a:pPr>
            <a:r>
              <a:rPr lang="en"/>
              <a:t>Provides a uniform platform worldwide to all its users.</a:t>
            </a:r>
            <a:endParaRPr/>
          </a:p>
        </p:txBody>
      </p:sp>
      <p:pic>
        <p:nvPicPr>
          <p:cNvPr id="2" name="Audio 1">
            <a:hlinkClick r:id="" action="ppaction://media"/>
            <a:extLst>
              <a:ext uri="{FF2B5EF4-FFF2-40B4-BE49-F238E27FC236}">
                <a16:creationId xmlns:a16="http://schemas.microsoft.com/office/drawing/2014/main" id="{E3515DA4-17D9-4B9F-B869-46CEB2592D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2511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Schema</a:t>
            </a:r>
            <a:endParaRPr/>
          </a:p>
        </p:txBody>
      </p:sp>
      <p:sp>
        <p:nvSpPr>
          <p:cNvPr id="218" name="Google Shape;21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9" name="Google Shape;219;p38"/>
          <p:cNvPicPr preferRelativeResize="0"/>
          <p:nvPr/>
        </p:nvPicPr>
        <p:blipFill>
          <a:blip r:embed="rId5">
            <a:alphaModFix/>
          </a:blip>
          <a:stretch>
            <a:fillRect/>
          </a:stretch>
        </p:blipFill>
        <p:spPr>
          <a:xfrm>
            <a:off x="311700" y="1243025"/>
            <a:ext cx="8588651" cy="3192025"/>
          </a:xfrm>
          <a:prstGeom prst="rect">
            <a:avLst/>
          </a:prstGeom>
          <a:noFill/>
          <a:ln>
            <a:noFill/>
          </a:ln>
        </p:spPr>
      </p:pic>
      <p:pic>
        <p:nvPicPr>
          <p:cNvPr id="2" name="Audio 1">
            <a:hlinkClick r:id="" action="ppaction://media"/>
            <a:extLst>
              <a:ext uri="{FF2B5EF4-FFF2-40B4-BE49-F238E27FC236}">
                <a16:creationId xmlns:a16="http://schemas.microsoft.com/office/drawing/2014/main" id="{04B859BD-EB14-4E55-A1D6-CA8EFAB0D3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788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Planning for next sprint</a:t>
            </a:r>
            <a:endParaRPr/>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Communication is more important than anything else</a:t>
            </a:r>
            <a:endParaRPr/>
          </a:p>
          <a:p>
            <a:pPr marL="457200" lvl="0" indent="-342900" algn="l" rtl="0">
              <a:spcBef>
                <a:spcPts val="0"/>
              </a:spcBef>
              <a:spcAft>
                <a:spcPts val="0"/>
              </a:spcAft>
              <a:buSzPts val="1800"/>
              <a:buChar char="●"/>
            </a:pPr>
            <a:r>
              <a:rPr lang="en"/>
              <a:t>A tasking system that is more concrete</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Stay on top of struggling members</a:t>
            </a:r>
            <a:endParaRPr/>
          </a:p>
          <a:p>
            <a:pPr marL="457200" lvl="0" indent="-342900" algn="l" rtl="0">
              <a:spcBef>
                <a:spcPts val="0"/>
              </a:spcBef>
              <a:spcAft>
                <a:spcPts val="0"/>
              </a:spcAft>
              <a:buSzPts val="1800"/>
              <a:buChar char="●"/>
            </a:pPr>
            <a:r>
              <a:rPr lang="en"/>
              <a:t>Don’t be afraid to set deadlines</a:t>
            </a:r>
            <a:endParaRPr/>
          </a:p>
        </p:txBody>
      </p:sp>
      <p:pic>
        <p:nvPicPr>
          <p:cNvPr id="2" name="Audio 1">
            <a:hlinkClick r:id="" action="ppaction://media"/>
            <a:extLst>
              <a:ext uri="{FF2B5EF4-FFF2-40B4-BE49-F238E27FC236}">
                <a16:creationId xmlns:a16="http://schemas.microsoft.com/office/drawing/2014/main" id="{B7573A07-255B-43B4-8A0D-56018FE21B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4034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231" name="Google Shape;231;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t>Polly Jones 2016, Re-imagining the car showroom, The Drum, retrieved 25 May 2020, &lt;https://www.thedrum.com/opinion/2016/12/16/re-imagining-the-car-showroom&gt;.</a:t>
            </a:r>
            <a:endParaRPr sz="800"/>
          </a:p>
          <a:p>
            <a:pPr marL="0" lvl="0" indent="0" algn="l" rtl="0">
              <a:spcBef>
                <a:spcPts val="1600"/>
              </a:spcBef>
              <a:spcAft>
                <a:spcPts val="0"/>
              </a:spcAft>
              <a:buNone/>
            </a:pPr>
            <a:r>
              <a:rPr lang="en" sz="800"/>
              <a:t>Petr Kratochvil 2020, Business Woman Pointing, Public Domain Pictures, retrieved 25 May 2020, &lt;https://www.publicdomainpictures.net/en/view-image.php?image=185817&amp;picture=business-woman-pointing&gt;.</a:t>
            </a:r>
            <a:endParaRPr sz="800"/>
          </a:p>
          <a:p>
            <a:pPr marL="0" lvl="0" indent="0" algn="l" rtl="0">
              <a:spcBef>
                <a:spcPts val="1600"/>
              </a:spcBef>
              <a:spcAft>
                <a:spcPts val="0"/>
              </a:spcAft>
              <a:buNone/>
            </a:pPr>
            <a:r>
              <a:rPr lang="en" sz="800"/>
              <a:t>Icons8 2020, Users Guest Icon, IconArchive, retrieved 25 May 2020, &lt;http://www.iconarchive.com/show/windows-8-icons-by-icons8/Users-Guest-icon.html&gt;.</a:t>
            </a:r>
            <a:endParaRPr sz="800"/>
          </a:p>
          <a:p>
            <a:pPr marL="0" lvl="0" indent="0" algn="l" rtl="0">
              <a:spcBef>
                <a:spcPts val="1600"/>
              </a:spcBef>
              <a:spcAft>
                <a:spcPts val="0"/>
              </a:spcAft>
              <a:buNone/>
            </a:pPr>
            <a:r>
              <a:rPr lang="en" sz="800"/>
              <a:t>Fishbulb 2017, Holden, Logopedia, retrieved 25 May 2020, &lt;https://logos.fandom.com/wiki/Holden&gt;.</a:t>
            </a:r>
            <a:endParaRPr sz="800"/>
          </a:p>
          <a:p>
            <a:pPr marL="0" lvl="0" indent="0" algn="l" rtl="0">
              <a:spcBef>
                <a:spcPts val="1600"/>
              </a:spcBef>
              <a:spcAft>
                <a:spcPts val="0"/>
              </a:spcAft>
              <a:buNone/>
            </a:pPr>
            <a:r>
              <a:rPr lang="en" sz="800"/>
              <a:t>Cars Guide 2020, Advanced Search, Cars Guide, retrieved 25 May 2020, &lt;https://www.carsguide.com.au/buy-a-car/advanced-search&gt;.</a:t>
            </a:r>
            <a:endParaRPr sz="800"/>
          </a:p>
          <a:p>
            <a:pPr marL="0" lvl="0" indent="0" algn="l" rtl="0">
              <a:spcBef>
                <a:spcPts val="1600"/>
              </a:spcBef>
              <a:spcAft>
                <a:spcPts val="0"/>
              </a:spcAft>
              <a:buNone/>
            </a:pPr>
            <a:r>
              <a:rPr lang="en" sz="800"/>
              <a:t>GM Holden Ltd 2018, GM Holden Ltd — MY2014 to MY2016 Holden &amp; HSV, VF Commodore &amp; WN Caprice, Product Safety Australia, retrieved 25 May 2020, &lt;https://www.productsafety.gov.au/recall/gm-holden-ltd-my2014-to-my2016-holden-hsv-vf-commodore-wn-caprice&gt;.</a:t>
            </a:r>
            <a:endParaRPr sz="800"/>
          </a:p>
          <a:p>
            <a:pPr marL="0" lvl="0" indent="0" algn="l" rtl="0">
              <a:spcBef>
                <a:spcPts val="1600"/>
              </a:spcBef>
              <a:spcAft>
                <a:spcPts val="1600"/>
              </a:spcAft>
              <a:buNone/>
            </a:pPr>
            <a:r>
              <a:rPr lang="en" sz="800"/>
              <a:t>Google 2020, Icons, Material Design, retrieved 25 May 2020, &lt;https://material.io/resources/icons/&gt;</a:t>
            </a:r>
            <a:endParaRPr sz="800"/>
          </a:p>
        </p:txBody>
      </p:sp>
      <p:pic>
        <p:nvPicPr>
          <p:cNvPr id="2" name="Audio 1">
            <a:hlinkClick r:id="" action="ppaction://media"/>
            <a:extLst>
              <a:ext uri="{FF2B5EF4-FFF2-40B4-BE49-F238E27FC236}">
                <a16:creationId xmlns:a16="http://schemas.microsoft.com/office/drawing/2014/main" id="{37C1091C-3397-461E-9E8F-7A8BB60E0E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232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Activity Overview</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Moving Technologies</a:t>
            </a:r>
            <a:endParaRPr/>
          </a:p>
          <a:p>
            <a:pPr marL="457200" lvl="0" indent="-342900" algn="l" rtl="0">
              <a:spcBef>
                <a:spcPts val="0"/>
              </a:spcBef>
              <a:spcAft>
                <a:spcPts val="0"/>
              </a:spcAft>
              <a:buSzPts val="1800"/>
              <a:buChar char="●"/>
            </a:pPr>
            <a:r>
              <a:rPr lang="en"/>
              <a:t>Increasing Efficiency</a:t>
            </a:r>
            <a:endParaRPr/>
          </a:p>
          <a:p>
            <a:pPr marL="457200" lvl="0" indent="-342900" algn="l" rtl="0">
              <a:spcBef>
                <a:spcPts val="0"/>
              </a:spcBef>
              <a:spcAft>
                <a:spcPts val="0"/>
              </a:spcAft>
              <a:buSzPts val="1800"/>
              <a:buChar char="●"/>
            </a:pPr>
            <a:r>
              <a:rPr lang="en"/>
              <a:t>Developing Designs</a:t>
            </a:r>
            <a:endParaRPr/>
          </a:p>
          <a:p>
            <a:pPr marL="457200" lvl="0" indent="-342900" algn="l" rtl="0">
              <a:spcBef>
                <a:spcPts val="0"/>
              </a:spcBef>
              <a:spcAft>
                <a:spcPts val="0"/>
              </a:spcAft>
              <a:buSzPts val="1800"/>
              <a:buChar char="●"/>
            </a:pPr>
            <a:r>
              <a:rPr lang="en"/>
              <a:t>Integrating GitHub</a:t>
            </a:r>
            <a:endParaRPr/>
          </a:p>
          <a:p>
            <a:pPr marL="457200" lvl="0" indent="-342900" algn="l" rtl="0">
              <a:spcBef>
                <a:spcPts val="0"/>
              </a:spcBef>
              <a:spcAft>
                <a:spcPts val="0"/>
              </a:spcAft>
              <a:buSzPts val="1800"/>
              <a:buChar char="●"/>
            </a:pPr>
            <a:r>
              <a:rPr lang="en"/>
              <a:t>Ensuring Security</a:t>
            </a:r>
            <a:endParaRPr/>
          </a:p>
          <a:p>
            <a:pPr marL="457200" lvl="0" indent="-342900" algn="l" rtl="0">
              <a:spcBef>
                <a:spcPts val="0"/>
              </a:spcBef>
              <a:spcAft>
                <a:spcPts val="0"/>
              </a:spcAft>
              <a:buSzPts val="1800"/>
              <a:buChar char="●"/>
            </a:pPr>
            <a:r>
              <a:rPr lang="en"/>
              <a:t>Enforcing Accountability</a:t>
            </a:r>
            <a:endParaRPr/>
          </a:p>
        </p:txBody>
      </p:sp>
      <p:pic>
        <p:nvPicPr>
          <p:cNvPr id="2" name="Audio 1">
            <a:hlinkClick r:id="" action="ppaction://media"/>
            <a:extLst>
              <a:ext uri="{FF2B5EF4-FFF2-40B4-BE49-F238E27FC236}">
                <a16:creationId xmlns:a16="http://schemas.microsoft.com/office/drawing/2014/main" id="{61CBFB3F-E941-435A-8B5F-434FC1795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416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Issues Faced</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Lack of communication</a:t>
            </a:r>
            <a:endParaRPr/>
          </a:p>
          <a:p>
            <a:pPr marL="457200" lvl="0" indent="-342900" algn="l" rtl="0">
              <a:spcBef>
                <a:spcPts val="0"/>
              </a:spcBef>
              <a:spcAft>
                <a:spcPts val="0"/>
              </a:spcAft>
              <a:buSzPts val="1800"/>
              <a:buChar char="●"/>
            </a:pPr>
            <a:r>
              <a:rPr lang="en"/>
              <a:t>Differences in opinion</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Introduction of deadlines</a:t>
            </a:r>
            <a:endParaRPr/>
          </a:p>
          <a:p>
            <a:pPr marL="457200" lvl="0" indent="-342900" algn="l" rtl="0">
              <a:spcBef>
                <a:spcPts val="0"/>
              </a:spcBef>
              <a:spcAft>
                <a:spcPts val="0"/>
              </a:spcAft>
              <a:buSzPts val="1800"/>
              <a:buChar char="●"/>
            </a:pPr>
            <a:r>
              <a:rPr lang="en"/>
              <a:t>Solid tasking system</a:t>
            </a:r>
            <a:endParaRPr/>
          </a:p>
        </p:txBody>
      </p:sp>
      <p:pic>
        <p:nvPicPr>
          <p:cNvPr id="2" name="Audio 1">
            <a:hlinkClick r:id="" action="ppaction://media"/>
            <a:extLst>
              <a:ext uri="{FF2B5EF4-FFF2-40B4-BE49-F238E27FC236}">
                <a16:creationId xmlns:a16="http://schemas.microsoft.com/office/drawing/2014/main" id="{B3945DBA-033E-4106-B074-1D113D605D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542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Sprint 2</a:t>
            </a:r>
            <a:endParaRPr/>
          </a:p>
          <a:p>
            <a:pPr marL="0" lvl="0" indent="0" algn="ctr" rtl="0">
              <a:spcBef>
                <a:spcPts val="0"/>
              </a:spcBef>
              <a:spcAft>
                <a:spcPts val="0"/>
              </a:spcAft>
              <a:buNone/>
            </a:pPr>
            <a:r>
              <a:rPr lang="en"/>
              <a:t>Technology Stack</a:t>
            </a:r>
            <a:endParaRPr/>
          </a:p>
        </p:txBody>
      </p:sp>
      <p:pic>
        <p:nvPicPr>
          <p:cNvPr id="2" name="Audio 1">
            <a:hlinkClick r:id="" action="ppaction://media"/>
            <a:extLst>
              <a:ext uri="{FF2B5EF4-FFF2-40B4-BE49-F238E27FC236}">
                <a16:creationId xmlns:a16="http://schemas.microsoft.com/office/drawing/2014/main" id="{882A15E8-4B35-4B4D-B586-FEB49D03D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12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Technologies Used</a:t>
            </a:r>
            <a:endParaRPr/>
          </a:p>
        </p:txBody>
      </p:sp>
      <p:graphicFrame>
        <p:nvGraphicFramePr>
          <p:cNvPr id="84" name="Google Shape;84;p18"/>
          <p:cNvGraphicFramePr/>
          <p:nvPr/>
        </p:nvGraphicFramePr>
        <p:xfrm>
          <a:off x="1020600" y="1298850"/>
          <a:ext cx="7102800" cy="2987040"/>
        </p:xfrm>
        <a:graphic>
          <a:graphicData uri="http://schemas.openxmlformats.org/drawingml/2006/table">
            <a:tbl>
              <a:tblPr>
                <a:noFill/>
                <a:tableStyleId>{92BCB59E-B784-42C6-8457-3BA146DC8D61}</a:tableStyleId>
              </a:tblPr>
              <a:tblGrid>
                <a:gridCol w="2367600">
                  <a:extLst>
                    <a:ext uri="{9D8B030D-6E8A-4147-A177-3AD203B41FA5}">
                      <a16:colId xmlns:a16="http://schemas.microsoft.com/office/drawing/2014/main" val="20000"/>
                    </a:ext>
                  </a:extLst>
                </a:gridCol>
                <a:gridCol w="2367600">
                  <a:extLst>
                    <a:ext uri="{9D8B030D-6E8A-4147-A177-3AD203B41FA5}">
                      <a16:colId xmlns:a16="http://schemas.microsoft.com/office/drawing/2014/main" val="20001"/>
                    </a:ext>
                  </a:extLst>
                </a:gridCol>
                <a:gridCol w="23676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Technology Stack A</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Technology Stack B</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Front-end technologies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HTML, CSS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HTML, Tailwind CSS, React.js, Next.js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Back end technologies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PHP</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Java </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Database</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MySQL</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MongoDB</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Operating system</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Linux</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Windows server</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Communication b/w Front-end and Back-end</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Ajax</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Express.js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Security technology</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Amazon Web Application Firewall</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Azure Web Application Firewall</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Caching system</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Memcached</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Redis</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Server for web application</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Apache</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676767">
                        <a:alpha val="62580"/>
                      </a:srgbClr>
                    </a:solidFill>
                  </a:tcPr>
                </a:tc>
                <a:tc>
                  <a:txBody>
                    <a:bodyPr/>
                    <a:lstStyle/>
                    <a:p>
                      <a:pPr marL="0" lvl="0" indent="0" algn="l" rtl="0">
                        <a:spcBef>
                          <a:spcPts val="0"/>
                        </a:spcBef>
                        <a:spcAft>
                          <a:spcPts val="0"/>
                        </a:spcAft>
                        <a:buNone/>
                      </a:pPr>
                      <a:r>
                        <a:rPr lang="en" sz="1100">
                          <a:solidFill>
                            <a:srgbClr val="FFFFFF"/>
                          </a:solidFill>
                          <a:latin typeface="Roboto"/>
                          <a:ea typeface="Roboto"/>
                          <a:cs typeface="Roboto"/>
                          <a:sym typeface="Roboto"/>
                        </a:rPr>
                        <a:t>Node.js &amp; Nginx</a:t>
                      </a:r>
                      <a:endParaRPr sz="1100">
                        <a:solidFill>
                          <a:srgbClr val="FFFFFF"/>
                        </a:solidFill>
                        <a:latin typeface="Roboto"/>
                        <a:ea typeface="Roboto"/>
                        <a:cs typeface="Roboto"/>
                        <a:sym typeface="Roboto"/>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2" name="Audio 1">
            <a:hlinkClick r:id="" action="ppaction://media"/>
            <a:extLst>
              <a:ext uri="{FF2B5EF4-FFF2-40B4-BE49-F238E27FC236}">
                <a16:creationId xmlns:a16="http://schemas.microsoft.com/office/drawing/2014/main" id="{F1F18C05-8580-4CCA-BB7E-6662AD31CB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2744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Designs</a:t>
            </a:r>
            <a:endParaRPr/>
          </a:p>
          <a:p>
            <a:pPr marL="0" lvl="0" indent="0" algn="l" rtl="0">
              <a:spcBef>
                <a:spcPts val="0"/>
              </a:spcBef>
              <a:spcAft>
                <a:spcPts val="0"/>
              </a:spcAft>
              <a:buNone/>
            </a:pP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Dark Theme</a:t>
            </a:r>
            <a:endParaRPr/>
          </a:p>
          <a:p>
            <a:pPr marL="457200" lvl="0" indent="-342900" algn="l" rtl="0">
              <a:spcBef>
                <a:spcPts val="0"/>
              </a:spcBef>
              <a:spcAft>
                <a:spcPts val="0"/>
              </a:spcAft>
              <a:buSzPts val="1800"/>
              <a:buChar char="●"/>
            </a:pPr>
            <a:r>
              <a:rPr lang="en"/>
              <a:t>Material Design</a:t>
            </a:r>
            <a:br>
              <a:rPr lang="en"/>
            </a:br>
            <a:endParaRPr/>
          </a:p>
          <a:p>
            <a:pPr marL="457200" lvl="0" indent="-342900" algn="l" rtl="0">
              <a:spcBef>
                <a:spcPts val="0"/>
              </a:spcBef>
              <a:spcAft>
                <a:spcPts val="0"/>
              </a:spcAft>
              <a:buSzPts val="1800"/>
              <a:buChar char="●"/>
            </a:pPr>
            <a:r>
              <a:rPr lang="en"/>
              <a:t>Primary Color: Blue</a:t>
            </a:r>
            <a:endParaRPr/>
          </a:p>
          <a:p>
            <a:pPr marL="457200" lvl="0" indent="-342900" algn="l" rtl="0">
              <a:spcBef>
                <a:spcPts val="0"/>
              </a:spcBef>
              <a:spcAft>
                <a:spcPts val="0"/>
              </a:spcAft>
              <a:buSzPts val="1800"/>
              <a:buChar char="●"/>
            </a:pPr>
            <a:r>
              <a:rPr lang="en"/>
              <a:t>Secondary Color: Green</a:t>
            </a: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8C7ADE9F-7F4B-46C7-9C78-E5826DAA10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spd="med" advTm="2825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Dashboard (Home)</a:t>
            </a:r>
            <a:endParaRPr/>
          </a:p>
        </p:txBody>
      </p:sp>
      <p:sp>
        <p:nvSpPr>
          <p:cNvPr id="96" name="Google Shape;96;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Guest user</a:t>
            </a:r>
            <a:endParaRPr/>
          </a:p>
          <a:p>
            <a:pPr marL="457200" lvl="0" indent="-304800" algn="l" rtl="0">
              <a:spcBef>
                <a:spcPts val="0"/>
              </a:spcBef>
              <a:spcAft>
                <a:spcPts val="0"/>
              </a:spcAft>
              <a:buSzPts val="1200"/>
              <a:buChar char="●"/>
            </a:pPr>
            <a:r>
              <a:rPr lang="en"/>
              <a:t>Does not save entries made</a:t>
            </a:r>
            <a:endParaRPr/>
          </a:p>
        </p:txBody>
      </p:sp>
      <p:pic>
        <p:nvPicPr>
          <p:cNvPr id="97" name="Google Shape;97;p20"/>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3B747255-926C-4949-A4FD-81EBD2D339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750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Designs:</a:t>
            </a:r>
            <a:endParaRPr/>
          </a:p>
          <a:p>
            <a:pPr marL="0" lvl="0" indent="0" algn="l" rtl="0">
              <a:spcBef>
                <a:spcPts val="0"/>
              </a:spcBef>
              <a:spcAft>
                <a:spcPts val="0"/>
              </a:spcAft>
              <a:buNone/>
            </a:pPr>
            <a:r>
              <a:rPr lang="en"/>
              <a:t>Car Entry</a:t>
            </a:r>
            <a:endParaRPr/>
          </a:p>
        </p:txBody>
      </p:sp>
      <p:sp>
        <p:nvSpPr>
          <p:cNvPr id="103" name="Google Shape;103;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Guest user</a:t>
            </a:r>
            <a:endParaRPr/>
          </a:p>
          <a:p>
            <a:pPr marL="457200" lvl="0" indent="-304800" algn="l" rtl="0">
              <a:spcBef>
                <a:spcPts val="0"/>
              </a:spcBef>
              <a:spcAft>
                <a:spcPts val="0"/>
              </a:spcAft>
              <a:buSzPts val="1200"/>
              <a:buChar char="●"/>
            </a:pPr>
            <a:r>
              <a:rPr lang="en"/>
              <a:t>Can add their cars</a:t>
            </a:r>
            <a:endParaRPr/>
          </a:p>
          <a:p>
            <a:pPr marL="457200" lvl="0" indent="-304800" algn="l" rtl="0">
              <a:spcBef>
                <a:spcPts val="0"/>
              </a:spcBef>
              <a:spcAft>
                <a:spcPts val="0"/>
              </a:spcAft>
              <a:buSzPts val="1200"/>
              <a:buChar char="●"/>
            </a:pPr>
            <a:r>
              <a:rPr lang="en"/>
              <a:t>Check for recalls without an account</a:t>
            </a:r>
            <a:endParaRPr/>
          </a:p>
        </p:txBody>
      </p:sp>
      <p:pic>
        <p:nvPicPr>
          <p:cNvPr id="104" name="Google Shape;104;p21"/>
          <p:cNvPicPr preferRelativeResize="0"/>
          <p:nvPr/>
        </p:nvPicPr>
        <p:blipFill>
          <a:blip r:embed="rId5">
            <a:alphaModFix/>
          </a:blip>
          <a:stretch>
            <a:fillRect/>
          </a:stretch>
        </p:blipFill>
        <p:spPr>
          <a:xfrm>
            <a:off x="3119700" y="964813"/>
            <a:ext cx="5719500" cy="3213871"/>
          </a:xfrm>
          <a:prstGeom prst="rect">
            <a:avLst/>
          </a:prstGeom>
          <a:noFill/>
          <a:ln>
            <a:noFill/>
          </a:ln>
        </p:spPr>
      </p:pic>
      <p:pic>
        <p:nvPicPr>
          <p:cNvPr id="2" name="Audio 1">
            <a:hlinkClick r:id="" action="ppaction://media"/>
            <a:extLst>
              <a:ext uri="{FF2B5EF4-FFF2-40B4-BE49-F238E27FC236}">
                <a16:creationId xmlns:a16="http://schemas.microsoft.com/office/drawing/2014/main" id="{37080EA0-D1CA-4E28-8297-93C7DF39A9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p:transition spd="med" advTm="1781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2864</Words>
  <Application>Microsoft Office PowerPoint</Application>
  <PresentationFormat>On-screen Show (16:9)</PresentationFormat>
  <Paragraphs>215</Paragraphs>
  <Slides>28</Slides>
  <Notes>28</Notes>
  <HiddenSlides>0</HiddenSlides>
  <MMClips>28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Roboto</vt:lpstr>
      <vt:lpstr>Arial</vt:lpstr>
      <vt:lpstr>Simple Dark</vt:lpstr>
      <vt:lpstr>Sprint 2 Retrospective</vt:lpstr>
      <vt:lpstr>Team Members</vt:lpstr>
      <vt:lpstr>Activity Overview</vt:lpstr>
      <vt:lpstr>Issues Faced</vt:lpstr>
      <vt:lpstr>Sprint 2 Technology Stack</vt:lpstr>
      <vt:lpstr>Technologies Used</vt:lpstr>
      <vt:lpstr>Designs </vt:lpstr>
      <vt:lpstr>Designs: Dashboard (Home)</vt:lpstr>
      <vt:lpstr>Designs: Car Entry</vt:lpstr>
      <vt:lpstr>Designs: Login</vt:lpstr>
      <vt:lpstr>Designs: Registration</vt:lpstr>
      <vt:lpstr>Designs: Post Registration</vt:lpstr>
      <vt:lpstr>Designs: Email Confirmed</vt:lpstr>
      <vt:lpstr>Designs: Password Entry</vt:lpstr>
      <vt:lpstr>Designs: Manufacturer Panel</vt:lpstr>
      <vt:lpstr>Designs: New Recall</vt:lpstr>
      <vt:lpstr>Designs: New Recall</vt:lpstr>
      <vt:lpstr>Designs: Issue Listing</vt:lpstr>
      <vt:lpstr>Designs: User Dashboard</vt:lpstr>
      <vt:lpstr>Designs: Recall Details</vt:lpstr>
      <vt:lpstr>Designs: Backend Manager</vt:lpstr>
      <vt:lpstr>Security Plan - SQL Injection</vt:lpstr>
      <vt:lpstr>Security Plan - Cross-Site Scripting (XSS)</vt:lpstr>
      <vt:lpstr>Security Plan - Secure Authentication</vt:lpstr>
      <vt:lpstr>Data Storage Plans</vt:lpstr>
      <vt:lpstr>Schema</vt:lpstr>
      <vt:lpstr>Planning for next sprint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2 Retrospective</dc:title>
  <dc:creator>Jack Lenigas</dc:creator>
  <cp:lastModifiedBy>Jack Lenigas</cp:lastModifiedBy>
  <cp:revision>3</cp:revision>
  <dcterms:modified xsi:type="dcterms:W3CDTF">2020-05-25T15:31:02Z</dcterms:modified>
</cp:coreProperties>
</file>